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17" r:id="rId2"/>
    <p:sldId id="2147470049" r:id="rId3"/>
    <p:sldId id="313" r:id="rId4"/>
  </p:sldIdLst>
  <p:sldSz cx="18288000" cy="10287000"/>
  <p:notesSz cx="6858000" cy="9144000"/>
  <p:embeddedFontLst>
    <p:embeddedFont>
      <p:font typeface="Boston Angel Bold" panose="020B0604020202020204" charset="0"/>
      <p:regular r:id="rId6"/>
    </p:embeddedFont>
    <p:embeddedFont>
      <p:font typeface="Nunito" pitchFamily="2" charset="0"/>
      <p:regular r:id="rId7"/>
      <p:bold r:id="rId8"/>
      <p:italic r:id="rId9"/>
      <p:boldItalic r:id="rId10"/>
    </p:embeddedFont>
    <p:embeddedFont>
      <p:font typeface="Poppins Medium" panose="00000600000000000000" pitchFamily="2" charset="0"/>
      <p:regular r:id="rId11"/>
      <p:italic r:id="rId12"/>
    </p:embeddedFont>
    <p:embeddedFont>
      <p:font typeface="Poppins SemiBold" panose="00000700000000000000" pitchFamily="2" charset="0"/>
      <p:bold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8506" autoAdjust="0"/>
  </p:normalViewPr>
  <p:slideViewPr>
    <p:cSldViewPr>
      <p:cViewPr varScale="1">
        <p:scale>
          <a:sx n="41" d="100"/>
          <a:sy n="41" d="100"/>
        </p:scale>
        <p:origin x="10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3148A-6190-435F-B1EF-8F11ABF93A2B}" type="datetimeFigureOut">
              <a:rPr lang="es-AR" smtClean="0"/>
              <a:t>20/8/2025</a:t>
            </a:fld>
            <a:endParaRPr lang="es-AR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75717-C741-4F7C-A20D-2AEB6EC356D3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5027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daf7d077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daf7d077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43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6051285" y="4301685"/>
            <a:ext cx="9573120" cy="1683720"/>
          </a:xfrm>
          <a:prstGeom prst="rect">
            <a:avLst/>
          </a:prstGeom>
        </p:spPr>
        <p:txBody>
          <a:bodyPr spcFirstLastPara="1" vert="horz" wrap="square" lIns="164565" tIns="164565" rIns="164565" bIns="164565" rtlCol="0" anchor="t" anchorCtr="0">
            <a:normAutofit/>
          </a:bodyPr>
          <a:lstStyle/>
          <a:p>
            <a:r>
              <a:rPr lang="es-ES" sz="594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Sistemas </a:t>
            </a:r>
            <a:r>
              <a:rPr lang="es-ES" sz="5940" dirty="0" err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Ciberfisicos</a:t>
            </a:r>
            <a:r>
              <a:rPr lang="es-ES" sz="594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594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950305" y="2745765"/>
            <a:ext cx="10526736" cy="11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65" tIns="82260" rIns="164565" bIns="82260" anchor="t" anchorCtr="0">
            <a:normAutofit/>
          </a:bodyPr>
          <a:lstStyle/>
          <a:p>
            <a:pPr>
              <a:lnSpc>
                <a:spcPct val="115000"/>
              </a:lnSpc>
              <a:buSzPts val="852"/>
            </a:pPr>
            <a:r>
              <a:rPr lang="es-ES" sz="4161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Telecomunicaciones </a:t>
            </a:r>
            <a:endParaRPr sz="4161" dirty="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950326" y="1901634"/>
            <a:ext cx="6248340" cy="70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65" tIns="164565" rIns="164565" bIns="16456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419" sz="2679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TECNICATURA SUPERIOR EN</a:t>
            </a:r>
            <a:endParaRPr sz="36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64" name="Google Shape;64;p13"/>
          <p:cNvCxnSpPr/>
          <p:nvPr/>
        </p:nvCxnSpPr>
        <p:spPr>
          <a:xfrm>
            <a:off x="5973480" y="4076396"/>
            <a:ext cx="99187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/>
          <p:nvPr/>
        </p:nvSpPr>
        <p:spPr>
          <a:xfrm>
            <a:off x="1971858" y="2733558"/>
            <a:ext cx="3335580" cy="333558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65" tIns="164565" rIns="164565" bIns="164565" anchor="ctr" anchorCtr="0">
            <a:noAutofit/>
          </a:bodyPr>
          <a:lstStyle/>
          <a:p>
            <a:endParaRPr sz="3240">
              <a:solidFill>
                <a:srgbClr val="FF9900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69" y="2919960"/>
            <a:ext cx="2962755" cy="29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A6B2DF-A804-A56D-FB6B-3A19874CB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19260"/>
            <a:ext cx="8614395" cy="36774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5299E8-3064-B809-5B75-29279DF3DC36}"/>
              </a:ext>
            </a:extLst>
          </p:cNvPr>
          <p:cNvSpPr txBox="1"/>
          <p:nvPr/>
        </p:nvSpPr>
        <p:spPr>
          <a:xfrm>
            <a:off x="5121024" y="6738731"/>
            <a:ext cx="10992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/>
              <a:t>EVIDENCIA DE APRENDIZAJE CLASE </a:t>
            </a:r>
            <a:r>
              <a:rPr lang="es-AR" sz="3600" b="1" dirty="0" err="1"/>
              <a:t>NRO</a:t>
            </a:r>
            <a:r>
              <a:rPr lang="es-AR" sz="3600" b="1" dirty="0"/>
              <a:t> 3 </a:t>
            </a:r>
          </a:p>
          <a:p>
            <a:r>
              <a:rPr lang="es-AR" sz="3600" b="1" dirty="0"/>
              <a:t>25/08/25  </a:t>
            </a:r>
            <a:r>
              <a:rPr lang="es-AR" sz="3600" b="1" dirty="0" err="1"/>
              <a:t>COMISION</a:t>
            </a:r>
            <a:r>
              <a:rPr lang="es-AR" sz="3600" b="1" dirty="0"/>
              <a:t> B </a:t>
            </a:r>
          </a:p>
          <a:p>
            <a:r>
              <a:rPr lang="es-AR" sz="3600" b="1" dirty="0"/>
              <a:t>26/08/25 </a:t>
            </a:r>
            <a:r>
              <a:rPr lang="es-AR" sz="3600" b="1" dirty="0" err="1"/>
              <a:t>COMISION</a:t>
            </a:r>
            <a:r>
              <a:rPr lang="es-AR" sz="3600" b="1" dirty="0"/>
              <a:t> 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89AAF-78A0-433F-3517-CADB7149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BFBB9-8AAB-0D18-9E11-8416936F2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FBBD79-FDEC-1D80-0F3E-90CE6971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999926" y="-3999282"/>
            <a:ext cx="10287000" cy="1828685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10CB6-4899-1938-F59D-11AD8CF28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466" y="0"/>
            <a:ext cx="13606268" cy="10286358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443547-4493-C5DA-3CB2-79F7BEFE3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474237" y="-2528760"/>
            <a:ext cx="7341846" cy="1829031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7DA049-E8CB-F92A-895A-200CE998F8A2}"/>
              </a:ext>
            </a:extLst>
          </p:cNvPr>
          <p:cNvSpPr txBox="1"/>
          <p:nvPr/>
        </p:nvSpPr>
        <p:spPr>
          <a:xfrm>
            <a:off x="990600" y="806782"/>
            <a:ext cx="16230600" cy="883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AR" sz="4000" b="1" i="0" dirty="0">
                <a:solidFill>
                  <a:schemeClr val="bg1"/>
                </a:solidFill>
                <a:effectLst/>
              </a:rPr>
              <a:t>Pedido de Evidencia N°1 – Project Charter</a:t>
            </a:r>
          </a:p>
          <a:p>
            <a:pPr algn="l">
              <a:buNone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Estimados/as estudiantes,</a:t>
            </a:r>
          </a:p>
          <a:p>
            <a:pPr algn="l">
              <a:buNone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Para la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próxima clase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 deberán preparar la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Evidencia N°1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, que consiste en la elaboración del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Project Charter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 de su proyecto aplicado a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Sistemas Ciberfísicos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El trabajo deberá incluir los siguientes puntos clave según las normas del </a:t>
            </a:r>
            <a:r>
              <a:rPr lang="es-AR" sz="2200" b="1" i="0" dirty="0" err="1">
                <a:solidFill>
                  <a:schemeClr val="bg1"/>
                </a:solidFill>
                <a:effectLst/>
              </a:rPr>
              <a:t>PMI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Nombre del Proyecto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Identificación clara y breve de su proyecto vinculado a sistemas ciberfísicos.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Propósito y Justificación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Explicar por qué se realiza el proyecto y qué problema u oportunidad busca resolver en el ámbito de las telecomunicaciones/logística digital.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Objetivos del Proyecto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Objetivo Primario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: el fin principal que se espera alcanzar.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Objetivos Secundarios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: metas complementarias que contribuyen al éxito del proyecto.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Alcance Inicial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Breve descripción de lo que estará incluido y excluido en el proyecto.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Stakeholders (Interesados)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Identificar los actores clave (usuarios, clientes, docentes, compañeros de equipo, empresas simuladas, etc.) y su rol en el proyecto.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Project Manager (PM)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Indicar quién asumirá el rol de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responsable de la gestión del proyecto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, detallando sus responsabilidades.</a:t>
            </a:r>
          </a:p>
          <a:p>
            <a:pPr algn="l">
              <a:buFont typeface="+mj-lt"/>
              <a:buAutoNum type="arabicPeriod"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Resultados Esperados / Entregables</a:t>
            </a:r>
            <a:endParaRPr lang="es-AR" sz="2200" b="0" i="0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AR" sz="2200" b="0" i="0" dirty="0">
                <a:solidFill>
                  <a:schemeClr val="bg1"/>
                </a:solidFill>
                <a:effectLst/>
              </a:rPr>
              <a:t>Señalar qué entregables concretos se obtendrán (documentos, simulaciones, presentaciones, prototipos, etc.).</a:t>
            </a:r>
          </a:p>
          <a:p>
            <a:pPr algn="l">
              <a:buNone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Entrega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: deberán subir el documento a la plataforma antes de la clase y estar preparados para una </a:t>
            </a:r>
            <a:r>
              <a:rPr lang="es-AR" sz="2200" b="1" i="0" dirty="0">
                <a:solidFill>
                  <a:schemeClr val="bg1"/>
                </a:solidFill>
                <a:effectLst/>
              </a:rPr>
              <a:t>presentación breve</a:t>
            </a:r>
            <a:r>
              <a:rPr lang="es-AR" sz="2200" b="0" i="0" dirty="0">
                <a:solidFill>
                  <a:schemeClr val="bg1"/>
                </a:solidFill>
                <a:effectLst/>
              </a:rPr>
              <a:t> donde expliquen su Project Charter en una exposición de no mas de 5 minutos </a:t>
            </a:r>
          </a:p>
          <a:p>
            <a:pPr algn="l">
              <a:buNone/>
            </a:pPr>
            <a:r>
              <a:rPr lang="es-AR" sz="2200" b="1" i="0" dirty="0">
                <a:solidFill>
                  <a:schemeClr val="bg1"/>
                </a:solidFill>
                <a:effectLst/>
              </a:rPr>
              <a:t>Recomendación: el documento puede tener formato libre (Word, diapositiva o PDF). Pueden utilizar alguna plantilla editable de Project Charter disponible en Internet, adaptándola a su proyecto, siempre que incluya los puntos solicitados. </a:t>
            </a:r>
            <a:endParaRPr lang="es-AR" sz="2200" b="0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948245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9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4241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96811" y="3611820"/>
            <a:ext cx="10294379" cy="313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38"/>
              </a:lnSpc>
            </a:pPr>
            <a:r>
              <a:rPr lang="en-US" sz="11299" b="1" spc="1491" dirty="0">
                <a:solidFill>
                  <a:srgbClr val="FFFFFF"/>
                </a:solidFill>
                <a:latin typeface="Boston Angel Bold"/>
                <a:ea typeface="Boston Angel Bold"/>
                <a:cs typeface="Boston Angel Bold"/>
                <a:sym typeface="Boston Angel Bold"/>
              </a:rPr>
              <a:t>MUCHAS GRACIAS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966" y="6470295"/>
            <a:ext cx="2074443" cy="49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9"/>
              </a:lnSpc>
              <a:spcBef>
                <a:spcPct val="0"/>
              </a:spcBef>
            </a:pPr>
            <a:r>
              <a:rPr lang="en-US" sz="2992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LINKEDIN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307</Words>
  <Application>Microsoft Office PowerPoint</Application>
  <PresentationFormat>Personalizado</PresentationFormat>
  <Paragraphs>29</Paragraphs>
  <Slides>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1" baseType="lpstr">
      <vt:lpstr>Poppins Medium</vt:lpstr>
      <vt:lpstr>Arial</vt:lpstr>
      <vt:lpstr>Nunito</vt:lpstr>
      <vt:lpstr>Calibri</vt:lpstr>
      <vt:lpstr>Poppins SemiBold</vt:lpstr>
      <vt:lpstr>Aptos</vt:lpstr>
      <vt:lpstr>Boston Angel Bold</vt:lpstr>
      <vt:lpstr>Office Theme</vt:lpstr>
      <vt:lpstr>Sistemas Ciberfisicos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 Del Pensamiento Estratégico a la Acción CPCE</dc:title>
  <dc:creator>Farias Ana Graciela</dc:creator>
  <cp:lastModifiedBy>Farias Ana Graciela</cp:lastModifiedBy>
  <cp:revision>9</cp:revision>
  <dcterms:created xsi:type="dcterms:W3CDTF">2006-08-16T00:00:00Z</dcterms:created>
  <dcterms:modified xsi:type="dcterms:W3CDTF">2025-08-20T12:59:11Z</dcterms:modified>
  <dc:identifier>DAGtwuOWwz4</dc:identifier>
</cp:coreProperties>
</file>